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79" r:id="rId7"/>
    <p:sldId id="267" r:id="rId8"/>
    <p:sldId id="278" r:id="rId9"/>
    <p:sldId id="268" r:id="rId10"/>
    <p:sldId id="271" r:id="rId11"/>
    <p:sldId id="274" r:id="rId12"/>
    <p:sldId id="275" r:id="rId13"/>
    <p:sldId id="276" r:id="rId14"/>
    <p:sldId id="277" r:id="rId15"/>
    <p:sldId id="280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3666" autoAdjust="0"/>
  </p:normalViewPr>
  <p:slideViewPr>
    <p:cSldViewPr snapToGrid="0">
      <p:cViewPr varScale="1">
        <p:scale>
          <a:sx n="95" d="100"/>
          <a:sy n="95" d="100"/>
        </p:scale>
        <p:origin x="4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1407D-28EF-48EC-BFC0-17A0D15B122E}" type="datetimeFigureOut">
              <a:rPr lang="en-US" smtClean="0"/>
              <a:t>6/25/2020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8A791-EB91-48EA-A1C1-46770BA4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7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89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global pandemic of Covid-19, we wanted to look and see how weather in the past has influenced cases of the flu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1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63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-Areas where children are more likely will have higher numbers of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8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13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20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8A791-EB91-48EA-A1C1-46770BA4D2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5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itrad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gis.cdc.gov/grasp/fluview/fluportaldashboard.htm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flu/weekly/index.ht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rgbClr val="0070C0"/>
                </a:solidFill>
              </a:rPr>
              <a:t>Weather </a:t>
            </a:r>
            <a:r>
              <a:rPr lang="en-US" dirty="0">
                <a:solidFill>
                  <a:srgbClr val="0070C0"/>
                </a:solidFill>
              </a:rPr>
              <a:t>Influences on</a:t>
            </a:r>
            <a:r>
              <a:rPr lang="en-US" sz="8000" dirty="0">
                <a:solidFill>
                  <a:srgbClr val="0070C0"/>
                </a:solidFill>
              </a:rPr>
              <a:t> the Flu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55000" lnSpcReduction="20000"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Beth Emborsky</a:t>
            </a:r>
          </a:p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Brodie Armstrong</a:t>
            </a:r>
          </a:p>
          <a:p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 </a:t>
            </a:r>
            <a:r>
              <a:rPr lang="en-US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Alcocer</a:t>
            </a:r>
            <a:endParaRPr lang="en-US" sz="2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ase Study: Predictive Analytics and Data Science Keep an Eye on ...">
            <a:extLst>
              <a:ext uri="{FF2B5EF4-FFF2-40B4-BE49-F238E27FC236}">
                <a16:creationId xmlns:a16="http://schemas.microsoft.com/office/drawing/2014/main" id="{AFF466E3-21B1-4A90-8069-EA8052E18D8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06224" cy="68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ld And Flu Quotes">
            <a:extLst>
              <a:ext uri="{FF2B5EF4-FFF2-40B4-BE49-F238E27FC236}">
                <a16:creationId xmlns:a16="http://schemas.microsoft.com/office/drawing/2014/main" id="{995B25DA-BE32-48FD-9C82-E2E96AB50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876" y="5299295"/>
            <a:ext cx="1054448" cy="14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A597FB-98ED-4CC4-990A-C91B664F3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" y="55934"/>
            <a:ext cx="6118698" cy="3059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C32792-05F2-4BAB-A606-67BA82A1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634" y="0"/>
            <a:ext cx="6073302" cy="3036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F5D6B-2429-4822-AF6D-A75D40C6F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6871"/>
            <a:ext cx="6118698" cy="3059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D27196-8811-41D8-85A2-62BCCC0E6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634" y="3249037"/>
            <a:ext cx="6154366" cy="307718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10AB22-C525-4D63-83C8-BFDD1B26BAE2}"/>
              </a:ext>
            </a:extLst>
          </p:cNvPr>
          <p:cNvCxnSpPr/>
          <p:nvPr/>
        </p:nvCxnSpPr>
        <p:spPr>
          <a:xfrm>
            <a:off x="5858189" y="55934"/>
            <a:ext cx="0" cy="6153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2CA9CB-19E8-4DD3-8BCA-C662C3BFDB20}"/>
              </a:ext>
            </a:extLst>
          </p:cNvPr>
          <p:cNvCxnSpPr>
            <a:cxnSpLocks/>
          </p:cNvCxnSpPr>
          <p:nvPr/>
        </p:nvCxnSpPr>
        <p:spPr>
          <a:xfrm flipH="1">
            <a:off x="301452" y="3249037"/>
            <a:ext cx="11545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131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0" y="2057400"/>
            <a:ext cx="3438727" cy="37679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 Series Visually helps to show Seasonal peaks relationship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Flu Season tends to peak a couple weeks after winter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auto-correlation study would help confirm this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051F0-6415-4C87-8A8F-F71E650D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373" y="1997230"/>
            <a:ext cx="8043153" cy="40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0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542A0F-BA14-4B06-829F-83A85D24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" y="36478"/>
            <a:ext cx="6152744" cy="3356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DAE554-5C77-41D4-85BC-62E6718C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35" y="36478"/>
            <a:ext cx="6306765" cy="32660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FF0189-8333-4867-B780-511A39BCC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0671"/>
            <a:ext cx="6264613" cy="3132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57447-5D65-4CCA-8878-FD3EF5FD1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245" y="3190671"/>
            <a:ext cx="6152744" cy="307637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3D6A88-75BA-4764-9B4A-5579D3E93B64}"/>
              </a:ext>
            </a:extLst>
          </p:cNvPr>
          <p:cNvCxnSpPr/>
          <p:nvPr/>
        </p:nvCxnSpPr>
        <p:spPr>
          <a:xfrm>
            <a:off x="6096000" y="36478"/>
            <a:ext cx="0" cy="6153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955205-9905-41B0-BFD7-D58479E9A487}"/>
              </a:ext>
            </a:extLst>
          </p:cNvPr>
          <p:cNvCxnSpPr>
            <a:cxnSpLocks/>
          </p:cNvCxnSpPr>
          <p:nvPr/>
        </p:nvCxnSpPr>
        <p:spPr>
          <a:xfrm flipH="1">
            <a:off x="301452" y="3249037"/>
            <a:ext cx="11545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37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3120A6-AC7B-481D-9FD4-B3EE9FFF5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88"/>
          <a:stretch/>
        </p:blipFill>
        <p:spPr>
          <a:xfrm>
            <a:off x="6318504" y="2359152"/>
            <a:ext cx="5864274" cy="310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Comparing Other Weather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ran the same comparison with the Flu ILI data and Precipitation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No/very little relationship between precipitation and Flu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D6273-1E8F-423A-AC13-CC4CE276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2468880"/>
            <a:ext cx="2943243" cy="301752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2698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icago Total Positive Flu Tests have a negative correlation w increasing temperatures">
            <a:extLst>
              <a:ext uri="{FF2B5EF4-FFF2-40B4-BE49-F238E27FC236}">
                <a16:creationId xmlns:a16="http://schemas.microsoft.com/office/drawing/2014/main" id="{CBA82EFD-F769-416A-84A0-B14BBFFD6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8"/>
          <a:stretch/>
        </p:blipFill>
        <p:spPr>
          <a:xfrm>
            <a:off x="6318504" y="2359152"/>
            <a:ext cx="5847438" cy="3108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Flu Positive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CDC/WHO published positive cases. We compared total positive cases to temperature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Positive cases confirmed the relationship we saw in total cases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5E853E-FA33-49BD-B1D3-2A6711D591AF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2468880"/>
            <a:ext cx="2953512" cy="301752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90B04A-BC77-4367-8A77-58325A895C69}"/>
              </a:ext>
            </a:extLst>
          </p:cNvPr>
          <p:cNvSpPr/>
          <p:nvPr/>
        </p:nvSpPr>
        <p:spPr>
          <a:xfrm>
            <a:off x="3474720" y="4687134"/>
            <a:ext cx="2869842" cy="196363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47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85F317B8-DD90-454D-933D-158CADE850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" r="3344"/>
          <a:stretch/>
        </p:blipFill>
        <p:spPr>
          <a:xfrm>
            <a:off x="6226917" y="3238941"/>
            <a:ext cx="5771103" cy="312085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0A370862-F2AC-46B4-8B50-4C94BDE612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0" r="3876"/>
          <a:stretch/>
        </p:blipFill>
        <p:spPr>
          <a:xfrm>
            <a:off x="181647" y="3199167"/>
            <a:ext cx="5851292" cy="32004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584DA0D-D0E8-4ABE-AA85-3AC2C5A4D4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" r="2023"/>
          <a:stretch/>
        </p:blipFill>
        <p:spPr>
          <a:xfrm>
            <a:off x="6032939" y="1"/>
            <a:ext cx="6159061" cy="3249036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A3824A7-CB2F-4EE1-BB04-D915951EB3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" r="2079"/>
          <a:stretch/>
        </p:blipFill>
        <p:spPr>
          <a:xfrm>
            <a:off x="112836" y="36478"/>
            <a:ext cx="5983164" cy="317241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3D6A88-75BA-4764-9B4A-5579D3E93B64}"/>
              </a:ext>
            </a:extLst>
          </p:cNvPr>
          <p:cNvCxnSpPr/>
          <p:nvPr/>
        </p:nvCxnSpPr>
        <p:spPr>
          <a:xfrm>
            <a:off x="6096000" y="36478"/>
            <a:ext cx="0" cy="6153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4955205-9905-41B0-BFD7-D58479E9A487}"/>
              </a:ext>
            </a:extLst>
          </p:cNvPr>
          <p:cNvCxnSpPr>
            <a:cxnSpLocks/>
          </p:cNvCxnSpPr>
          <p:nvPr/>
        </p:nvCxnSpPr>
        <p:spPr>
          <a:xfrm flipH="1">
            <a:off x="301452" y="3249037"/>
            <a:ext cx="11545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77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E522-D9F6-423A-9910-966F29BDD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3E47B-265E-47C4-A8AB-D4A956A37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clear relationship exists between colder temperatures and Flu season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Influenza-like illnesses reported by every city we looked at in the U.S., from 2010-2020, showed a negative correlation with increasing temperatures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same was true with positive flu tests in every city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This relationship was even clearer when looking at the reported cases of both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was no defined relationship between precipitation and Flu season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Each city showed very little correlation between increased flu cases and the amount of precipitation throughout the year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38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C09F-0DFB-43F8-BE4C-553A40FC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3216D-ACB0-491A-A59F-B0129DFE6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Difficulties that arose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CDC data was by weeks, weather data was by days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Used function </a:t>
            </a:r>
            <a:r>
              <a:rPr lang="en-US" dirty="0" err="1"/>
              <a:t>DateTimeFrame</a:t>
            </a:r>
            <a:r>
              <a:rPr lang="en-US" dirty="0"/>
              <a:t> to group weather data by weeks and took average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Clinical labs and public health labs started reporting data separately in 2015-16 flu season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The positive test data past that season was not included for analysis as the reporting measures didn’t match 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Additional things to investigate: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Possible time correlation between peak amount of cases reported and lowest temperature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Is there a difference in peaks for types of flu (A vs. B)?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Other weather variables that may have influence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E.g. Does humidity play a factor in case totals?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May be able to normalize data based on number of reporting facilities (if that data can be found)</a:t>
            </a:r>
          </a:p>
        </p:txBody>
      </p:sp>
    </p:spTree>
    <p:extLst>
      <p:ext uri="{BB962C8B-B14F-4D97-AF65-F5344CB8AC3E}">
        <p14:creationId xmlns:p14="http://schemas.microsoft.com/office/powerpoint/2010/main" val="1127337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nature&#10;&#10;Description automatically generated">
            <a:extLst>
              <a:ext uri="{FF2B5EF4-FFF2-40B4-BE49-F238E27FC236}">
                <a16:creationId xmlns:a16="http://schemas.microsoft.com/office/drawing/2014/main" id="{ECCD31B3-2E66-4F4F-82A5-95AB376EF325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8" b="21848"/>
          <a:stretch>
            <a:fillRect/>
          </a:stretch>
        </p:blipFill>
        <p:spPr>
          <a:xfrm>
            <a:off x="0" y="0"/>
            <a:ext cx="12192000" cy="6400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C9808E-2103-4006-8604-FB41E11DAE61}"/>
              </a:ext>
            </a:extLst>
          </p:cNvPr>
          <p:cNvSpPr txBox="1"/>
          <p:nvPr/>
        </p:nvSpPr>
        <p:spPr>
          <a:xfrm>
            <a:off x="3059100" y="4357171"/>
            <a:ext cx="607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0206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6615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“Climate is what we expect, weather is what we get.”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Mark Twain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870AE-AD1E-403F-85D8-CF4E23258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1" y="345332"/>
            <a:ext cx="11780197" cy="1392028"/>
          </a:xfrm>
        </p:spPr>
        <p:txBody>
          <a:bodyPr/>
          <a:lstStyle/>
          <a:p>
            <a:r>
              <a:rPr lang="en-US" dirty="0"/>
              <a:t>Weather Impact on Influenza Outbreaks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9E793-982F-452C-B321-670A7F2AE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project is to uncover patterns in influenza case breakouts based on weather patterns. We’ll examine relationships between types of influenza and location; trends in influenza over the course of the year; and related questions, as the data admits.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36753-8A80-4C74-9C37-A6B59C6A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39" y="3191212"/>
            <a:ext cx="4639283" cy="3092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173A0-BB41-49CD-9F87-73D87087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170" y="3429000"/>
            <a:ext cx="4836369" cy="27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8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4DEE-E09F-4A0F-BC3B-C9CE27FE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CA34-D82C-4EBD-A1E8-594067CDD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/>
              <a:t>What is the relationship between flu and temperature?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What is the relationship between flu and other weather parameters (e.g. humidity, precipitation totals)?</a:t>
            </a:r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Is there a common relationship amongst different types of flu?</a:t>
            </a:r>
          </a:p>
        </p:txBody>
      </p:sp>
    </p:spTree>
    <p:extLst>
      <p:ext uri="{BB962C8B-B14F-4D97-AF65-F5344CB8AC3E}">
        <p14:creationId xmlns:p14="http://schemas.microsoft.com/office/powerpoint/2010/main" val="391008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7434-B90B-4F69-B37B-4DCAB7149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C19A0-DAC0-4C1C-AF4B-FD41EDCB0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Weekly flu data from the CDC &amp; WHO at the state level in csv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Daily observed average temperature and precipitation from The Weather Company in csv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focused on 11 large US cities that were scattered across the country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Atlanta, Chicago, Dallas, Denver, Houston, Los Angeles, New York, Philadelphia, Phoenix, San Francisco, Seattle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averaged the daily observed average temperatures to compare to our weekly CDC number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State level CDC data was compared to weather in large cities in that state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09189C5-1742-422D-A45A-032DC4E5A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568" y="149399"/>
            <a:ext cx="2045101" cy="1587961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7D0C00DC-50CC-48D4-B136-C97D02AFF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314" y="137160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3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6281-D26C-4ABE-8012-D9F9549B1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U.S. City Map of Locations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6E1A2FC-D0C2-4082-8614-144CAF3C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769" y="2061067"/>
            <a:ext cx="6765422" cy="412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9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4734"/>
            <a:ext cx="10058400" cy="909899"/>
          </a:xfrm>
        </p:spPr>
        <p:txBody>
          <a:bodyPr/>
          <a:lstStyle/>
          <a:p>
            <a:r>
              <a:rPr lang="en-US" dirty="0"/>
              <a:t>CDC Flu Weekly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0" y="2057400"/>
            <a:ext cx="3438727" cy="3915383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Flu reporting is voluntary and varies widely state to 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CDC publishes weekly Total ILI (Influenza like Illness) and positive cases at </a:t>
            </a:r>
            <a:r>
              <a:rPr lang="en-US" dirty="0" err="1">
                <a:hlinkClick r:id="rId3"/>
              </a:rPr>
              <a:t>FluView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Enrollment in reporting has increased over time and there were &gt;3000 providers enrolled during the 2010-11 season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ILI Flu Cases are not population weighted and some areas are over reported (CDC is headquartered in Atlanta)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AC99B-25F8-4908-AF10-4A4130FB3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512" y="1979840"/>
            <a:ext cx="5826869" cy="42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5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37282"/>
            <a:ext cx="10058400" cy="909899"/>
          </a:xfrm>
        </p:spPr>
        <p:txBody>
          <a:bodyPr/>
          <a:lstStyle/>
          <a:p>
            <a:r>
              <a:rPr lang="en-US" dirty="0"/>
              <a:t>CDC Flu Weekly Data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0" y="2057400"/>
            <a:ext cx="3438727" cy="39153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100 public health and 300 clinical Laboratories report to the CDC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Beginning in 2015-2016 flu season, CDC started reporting clinical and public health laboratory results separately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Clinical data still by week and year as prior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Public health now by season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6789EDB-B91C-47E7-9575-A7B12DE64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5" y="2103392"/>
            <a:ext cx="5714815" cy="424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3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2F9E-E91A-49D2-A586-75AF52790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8" y="894582"/>
            <a:ext cx="10058400" cy="841805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86BB-E198-4FFB-89E7-8B019216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061" y="2057400"/>
            <a:ext cx="2902490" cy="3949430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Scatter Plots show clear relationship between Temperature and Flu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Reporting has increased overtime(see previous slide)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Individual R^2 would be higher in certain year but we looked at overall relationship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Certain Cities had a much higher R^2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AADD6-C30F-4FA3-866E-42DB368A5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79"/>
          <a:stretch/>
        </p:blipFill>
        <p:spPr>
          <a:xfrm>
            <a:off x="6315737" y="2360838"/>
            <a:ext cx="5876263" cy="3105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83B35-73CE-4A35-A9B2-1A6BD018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2468880"/>
            <a:ext cx="2950464" cy="3017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D4A650-31C4-41D9-8D52-0395C52492D1}"/>
              </a:ext>
            </a:extLst>
          </p:cNvPr>
          <p:cNvSpPr/>
          <p:nvPr/>
        </p:nvSpPr>
        <p:spPr>
          <a:xfrm>
            <a:off x="3510469" y="3913413"/>
            <a:ext cx="2933700" cy="237404"/>
          </a:xfrm>
          <a:prstGeom prst="rect">
            <a:avLst/>
          </a:prstGeom>
          <a:solidFill>
            <a:srgbClr val="00B0F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4797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{FAB93C49-CF51-4228-83EA-5312B9E1AD84}tf56160789</Template>
  <TotalTime>0</TotalTime>
  <Words>743</Words>
  <Application>Microsoft Office PowerPoint</Application>
  <PresentationFormat>Widescreen</PresentationFormat>
  <Paragraphs>83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Franklin Gothic Book</vt:lpstr>
      <vt:lpstr>1_RetrospectVTI</vt:lpstr>
      <vt:lpstr>Weather Influences on the Flu</vt:lpstr>
      <vt:lpstr>“Climate is what we expect, weather is what we get.”</vt:lpstr>
      <vt:lpstr>Weather Impact on Influenza Outbreaks</vt:lpstr>
      <vt:lpstr>Questions &amp; Data</vt:lpstr>
      <vt:lpstr>Data Sources</vt:lpstr>
      <vt:lpstr>U.S. City Map of Locations</vt:lpstr>
      <vt:lpstr>CDC Flu Weekly Data</vt:lpstr>
      <vt:lpstr>CDC Flu Weekly Data (cont.)</vt:lpstr>
      <vt:lpstr>Analysis</vt:lpstr>
      <vt:lpstr>PowerPoint Presentation</vt:lpstr>
      <vt:lpstr>Time Series</vt:lpstr>
      <vt:lpstr>PowerPoint Presentation</vt:lpstr>
      <vt:lpstr>Comparing Other Weather Data</vt:lpstr>
      <vt:lpstr>Flu Positive Test Cases</vt:lpstr>
      <vt:lpstr>PowerPoint Presentation</vt:lpstr>
      <vt:lpstr>Conclusions</vt:lpstr>
      <vt:lpstr>Post Mortem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2020-06-21T20:08:16Z</dcterms:created>
  <dcterms:modified xsi:type="dcterms:W3CDTF">2020-06-25T22:14:41Z</dcterms:modified>
</cp:coreProperties>
</file>